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0" r:id="rId8"/>
    <p:sldId id="261" r:id="rId9"/>
    <p:sldId id="262" r:id="rId10"/>
    <p:sldId id="264" r:id="rId11"/>
  </p:sldIdLst>
  <p:sldSz cx="18288000" cy="10287000"/>
  <p:notesSz cx="6858000" cy="9144000"/>
  <p:embeddedFontLst>
    <p:embeddedFont>
      <p:font typeface="Aharoni" panose="02010803020104030203" pitchFamily="2" charset="-79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 Bold" panose="020B0803030501040103" pitchFamily="34" charset="0"/>
      <p:regular r:id="rId17"/>
      <p:bold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</p:embeddedFont>
    <p:embeddedFont>
      <p:font typeface="Open Sans Extra Bold" panose="020B0906030804020204" pitchFamily="34" charset="0"/>
      <p:regular r:id="rId25"/>
      <p:bold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Sanchez" panose="02000000000000000000" pitchFamily="2" charset="77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8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oroptimistSN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image" Target="../media/image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events/12441068565423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sv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974613" cy="9258300"/>
            <a:chOff x="0" y="0"/>
            <a:chExt cx="2544358" cy="3377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4358" cy="3377453"/>
            </a:xfrm>
            <a:custGeom>
              <a:avLst/>
              <a:gdLst/>
              <a:ahLst/>
              <a:cxnLst/>
              <a:rect l="l" t="t" r="r" b="b"/>
              <a:pathLst>
                <a:path w="2544358" h="3377453">
                  <a:moveTo>
                    <a:pt x="0" y="0"/>
                  </a:moveTo>
                  <a:lnTo>
                    <a:pt x="2544358" y="0"/>
                  </a:lnTo>
                  <a:lnTo>
                    <a:pt x="2544358" y="3377453"/>
                  </a:lnTo>
                  <a:lnTo>
                    <a:pt x="0" y="3377453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028700" y="2345441"/>
            <a:ext cx="7331986" cy="7941559"/>
          </a:xfrm>
          <a:custGeom>
            <a:avLst/>
            <a:gdLst/>
            <a:ahLst/>
            <a:cxnLst/>
            <a:rect l="l" t="t" r="r" b="b"/>
            <a:pathLst>
              <a:path w="7331986" h="7941559">
                <a:moveTo>
                  <a:pt x="0" y="0"/>
                </a:moveTo>
                <a:lnTo>
                  <a:pt x="7331986" y="0"/>
                </a:lnTo>
                <a:lnTo>
                  <a:pt x="7331986" y="7941559"/>
                </a:lnTo>
                <a:lnTo>
                  <a:pt x="0" y="7941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270" r="-36198" b="-3627"/>
            </a:stretch>
          </a:blipFill>
        </p:spPr>
      </p:sp>
      <p:sp>
        <p:nvSpPr>
          <p:cNvPr id="5" name="AutoShape 5"/>
          <p:cNvSpPr/>
          <p:nvPr/>
        </p:nvSpPr>
        <p:spPr>
          <a:xfrm flipV="1">
            <a:off x="17235488" y="5353279"/>
            <a:ext cx="0" cy="1307641"/>
          </a:xfrm>
          <a:prstGeom prst="line">
            <a:avLst/>
          </a:prstGeom>
          <a:ln w="47625" cap="flat">
            <a:solidFill>
              <a:srgbClr val="D09E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3818090" y="306349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39" y="0"/>
                </a:lnTo>
                <a:lnTo>
                  <a:pt x="4172539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5718" y="197836"/>
            <a:ext cx="1431079" cy="1431079"/>
          </a:xfrm>
          <a:custGeom>
            <a:avLst/>
            <a:gdLst/>
            <a:ahLst/>
            <a:cxnLst/>
            <a:rect l="l" t="t" r="r" b="b"/>
            <a:pathLst>
              <a:path w="1431079" h="1431079">
                <a:moveTo>
                  <a:pt x="0" y="0"/>
                </a:moveTo>
                <a:lnTo>
                  <a:pt x="1431079" y="0"/>
                </a:lnTo>
                <a:lnTo>
                  <a:pt x="1431079" y="1431079"/>
                </a:lnTo>
                <a:lnTo>
                  <a:pt x="0" y="143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995136" y="2920999"/>
            <a:ext cx="9637975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99"/>
              </a:lnSpc>
            </a:pPr>
            <a:r>
              <a:rPr lang="en-US" sz="9999">
                <a:solidFill>
                  <a:srgbClr val="D09E5B"/>
                </a:solidFill>
                <a:latin typeface="Open Sans Extra Bold"/>
              </a:rPr>
              <a:t>Social Media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45668" y="8470670"/>
            <a:ext cx="728744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Babette Maiss, Public Awareness Chair</a:t>
            </a:r>
          </a:p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publicawareness@soroptimistsnr.org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2207" y="1575503"/>
            <a:ext cx="6596211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Sanchez"/>
              </a:rPr>
              <a:t>How to make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52766" y="4919221"/>
            <a:ext cx="2571304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FFFFFF"/>
                </a:solidFill>
                <a:latin typeface="Sanchez"/>
              </a:rPr>
              <a:t>POP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95945"/>
            <a:ext cx="7283212" cy="7062355"/>
            <a:chOff x="0" y="0"/>
            <a:chExt cx="2656935" cy="2576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6935" cy="2576366"/>
            </a:xfrm>
            <a:custGeom>
              <a:avLst/>
              <a:gdLst/>
              <a:ahLst/>
              <a:cxnLst/>
              <a:rect l="l" t="t" r="r" b="b"/>
              <a:pathLst>
                <a:path w="2656935" h="2576366">
                  <a:moveTo>
                    <a:pt x="0" y="0"/>
                  </a:moveTo>
                  <a:lnTo>
                    <a:pt x="2656935" y="0"/>
                  </a:lnTo>
                  <a:lnTo>
                    <a:pt x="2656935" y="2576366"/>
                  </a:lnTo>
                  <a:lnTo>
                    <a:pt x="0" y="2576366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2325095"/>
            <a:ext cx="1028700" cy="5636810"/>
            <a:chOff x="0" y="0"/>
            <a:chExt cx="375273" cy="20563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5273" cy="2056324"/>
            </a:xfrm>
            <a:custGeom>
              <a:avLst/>
              <a:gdLst/>
              <a:ahLst/>
              <a:cxnLst/>
              <a:rect l="l" t="t" r="r" b="b"/>
              <a:pathLst>
                <a:path w="375273" h="2056324">
                  <a:moveTo>
                    <a:pt x="0" y="0"/>
                  </a:moveTo>
                  <a:lnTo>
                    <a:pt x="375273" y="0"/>
                  </a:lnTo>
                  <a:lnTo>
                    <a:pt x="375273" y="2056324"/>
                  </a:lnTo>
                  <a:lnTo>
                    <a:pt x="0" y="2056324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4045967" y="255695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8499" y="152549"/>
            <a:ext cx="1431079" cy="1431079"/>
          </a:xfrm>
          <a:custGeom>
            <a:avLst/>
            <a:gdLst/>
            <a:ahLst/>
            <a:cxnLst/>
            <a:rect l="l" t="t" r="r" b="b"/>
            <a:pathLst>
              <a:path w="1431079" h="1431079">
                <a:moveTo>
                  <a:pt x="0" y="0"/>
                </a:moveTo>
                <a:lnTo>
                  <a:pt x="1431079" y="0"/>
                </a:lnTo>
                <a:lnTo>
                  <a:pt x="1431079" y="1431079"/>
                </a:lnTo>
                <a:lnTo>
                  <a:pt x="0" y="14310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8" name="Picture 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714012" y="3745869"/>
            <a:ext cx="5461269" cy="41414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155210" y="5130800"/>
            <a:ext cx="914400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3232C"/>
                </a:solidFill>
                <a:latin typeface="Open Sans"/>
              </a:rPr>
              <a:t>530-321-5668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63868" y="2451100"/>
            <a:ext cx="749481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D09E5B"/>
                </a:solidFill>
                <a:latin typeface="Open Sans Extra Bold"/>
              </a:rPr>
              <a:t>Info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63868" y="9460136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@soroptimistsnr.org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12475" y="3973831"/>
            <a:ext cx="12180878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Open Sans"/>
              </a:rPr>
              <a:t>Babette Maiss, Public Awareness Chair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39272" y="5768975"/>
            <a:ext cx="914400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3232C"/>
                </a:solidFill>
                <a:latin typeface="Open Sans"/>
              </a:rPr>
              <a:t>publicawareness@soroptimistsnr.org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39272" y="6464669"/>
            <a:ext cx="914400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3232C"/>
                </a:solidFill>
                <a:latin typeface="Open Sans"/>
              </a:rPr>
              <a:t>www.soroptimistsnr.org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21940" y="5086350"/>
            <a:ext cx="91440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3232C"/>
                </a:solidFill>
                <a:latin typeface="Open Sans Bold"/>
              </a:rPr>
              <a:t>Phone Number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21940" y="5676900"/>
            <a:ext cx="91440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3232C"/>
                </a:solidFill>
                <a:latin typeface="Open Sans Bold"/>
              </a:rPr>
              <a:t>Email Address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21940" y="6413869"/>
            <a:ext cx="914400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3232C"/>
                </a:solidFill>
                <a:latin typeface="Open Sans Bold"/>
              </a:rPr>
              <a:t>Website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21940" y="2451100"/>
            <a:ext cx="749481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D09E5B"/>
                </a:solidFill>
                <a:latin typeface="Open Sans Extra Bold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2321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3601110" y="299941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463868" y="9405879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soroptimistsnr.org</a:t>
            </a:r>
          </a:p>
        </p:txBody>
      </p:sp>
      <p:pic>
        <p:nvPicPr>
          <p:cNvPr id="13" name="Picture 12" descr="A child in a garment&#10;&#10;Description automatically generated with low confidence">
            <a:extLst>
              <a:ext uri="{FF2B5EF4-FFF2-40B4-BE49-F238E27FC236}">
                <a16:creationId xmlns:a16="http://schemas.microsoft.com/office/drawing/2014/main" id="{AFE962F7-5E6B-2C96-E8AF-E85FC539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4374"/>
            <a:ext cx="7772400" cy="7772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CF5658-48A9-3AE8-CB7C-9F266C8A7BCA}"/>
              </a:ext>
            </a:extLst>
          </p:cNvPr>
          <p:cNvSpPr txBox="1"/>
          <p:nvPr/>
        </p:nvSpPr>
        <p:spPr>
          <a:xfrm>
            <a:off x="8915400" y="4359798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Like this post</a:t>
            </a:r>
          </a:p>
          <a:p>
            <a:pPr marL="342900" indent="-342900">
              <a:buAutoNum type="arabicPeriod"/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Share one reason you love Soroptimist</a:t>
            </a:r>
          </a:p>
          <a:p>
            <a:pPr marL="342900" indent="-342900">
              <a:buAutoNum type="arabicPeriod"/>
            </a:pPr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Share the post with your club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ECCC05-B7E6-AC01-1F88-0F1445E25EA2}"/>
              </a:ext>
            </a:extLst>
          </p:cNvPr>
          <p:cNvSpPr txBox="1"/>
          <p:nvPr/>
        </p:nvSpPr>
        <p:spPr>
          <a:xfrm flipH="1">
            <a:off x="8610600" y="1842550"/>
            <a:ext cx="9296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the Soroptimist Sierra Nevada Region FB page. See this post? Follow the instructions below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3601110" y="299941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463868" y="9405879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soroptimistsnr.org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3276B-FF29-7572-EA20-DDAC8EBFD67D}"/>
              </a:ext>
            </a:extLst>
          </p:cNvPr>
          <p:cNvSpPr txBox="1"/>
          <p:nvPr/>
        </p:nvSpPr>
        <p:spPr>
          <a:xfrm>
            <a:off x="514350" y="95549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(1) Facebook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32C23-1E3C-BD94-3F1A-769CFA8CC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476500"/>
            <a:ext cx="14173200" cy="68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055709"/>
            <a:ext cx="8994711" cy="5231291"/>
            <a:chOff x="0" y="0"/>
            <a:chExt cx="3281295" cy="19083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295" cy="1908389"/>
            </a:xfrm>
            <a:custGeom>
              <a:avLst/>
              <a:gdLst/>
              <a:ahLst/>
              <a:cxnLst/>
              <a:rect l="l" t="t" r="r" b="b"/>
              <a:pathLst>
                <a:path w="3281295" h="1908389">
                  <a:moveTo>
                    <a:pt x="0" y="0"/>
                  </a:moveTo>
                  <a:lnTo>
                    <a:pt x="3281295" y="0"/>
                  </a:lnTo>
                  <a:lnTo>
                    <a:pt x="3281295" y="1908389"/>
                  </a:lnTo>
                  <a:lnTo>
                    <a:pt x="0" y="1908389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2325095"/>
            <a:ext cx="1028700" cy="5636810"/>
            <a:chOff x="0" y="0"/>
            <a:chExt cx="375273" cy="20563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5273" cy="2056324"/>
            </a:xfrm>
            <a:custGeom>
              <a:avLst/>
              <a:gdLst/>
              <a:ahLst/>
              <a:cxnLst/>
              <a:rect l="l" t="t" r="r" b="b"/>
              <a:pathLst>
                <a:path w="375273" h="2056324">
                  <a:moveTo>
                    <a:pt x="0" y="0"/>
                  </a:moveTo>
                  <a:lnTo>
                    <a:pt x="375273" y="0"/>
                  </a:lnTo>
                  <a:lnTo>
                    <a:pt x="375273" y="2056324"/>
                  </a:lnTo>
                  <a:lnTo>
                    <a:pt x="0" y="2056324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5055709"/>
            <a:ext cx="7575099" cy="4202591"/>
          </a:xfrm>
          <a:custGeom>
            <a:avLst/>
            <a:gdLst/>
            <a:ahLst/>
            <a:cxnLst/>
            <a:rect l="l" t="t" r="r" b="b"/>
            <a:pathLst>
              <a:path w="7575099" h="4202591">
                <a:moveTo>
                  <a:pt x="0" y="0"/>
                </a:moveTo>
                <a:lnTo>
                  <a:pt x="7575099" y="0"/>
                </a:lnTo>
                <a:lnTo>
                  <a:pt x="7575099" y="4202591"/>
                </a:lnTo>
                <a:lnTo>
                  <a:pt x="0" y="4202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009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01110" y="299941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12398" y="895350"/>
            <a:ext cx="712903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 dirty="0">
                <a:solidFill>
                  <a:srgbClr val="D09E5B"/>
                </a:solidFill>
                <a:latin typeface="Open Sans Extra Bold"/>
              </a:rPr>
              <a:t>What to cover: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79893" y="3792075"/>
            <a:ext cx="7779407" cy="5031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7279" lvl="1" indent="-383639">
              <a:lnSpc>
                <a:spcPts val="4975"/>
              </a:lnSpc>
              <a:buFont typeface="Arial"/>
              <a:buChar char="•"/>
            </a:pPr>
            <a:r>
              <a:rPr lang="en-US" sz="3553">
                <a:solidFill>
                  <a:srgbClr val="FFFFFF"/>
                </a:solidFill>
                <a:latin typeface="Open Sans Light"/>
              </a:rPr>
              <a:t>Make content that grabs the attention of your audience</a:t>
            </a:r>
          </a:p>
          <a:p>
            <a:pPr marL="767279" lvl="1" indent="-383639">
              <a:lnSpc>
                <a:spcPts val="4975"/>
              </a:lnSpc>
              <a:buFont typeface="Arial"/>
              <a:buChar char="•"/>
            </a:pPr>
            <a:r>
              <a:rPr lang="en-US" sz="3553">
                <a:solidFill>
                  <a:srgbClr val="FFFFFF"/>
                </a:solidFill>
                <a:latin typeface="Open Sans Light"/>
              </a:rPr>
              <a:t>Get that audience to follow you and stay engaged</a:t>
            </a:r>
          </a:p>
          <a:p>
            <a:pPr marL="767279" lvl="1" indent="-383639">
              <a:lnSpc>
                <a:spcPts val="4975"/>
              </a:lnSpc>
              <a:buFont typeface="Arial"/>
              <a:buChar char="•"/>
            </a:pPr>
            <a:r>
              <a:rPr lang="en-US" sz="3553">
                <a:solidFill>
                  <a:srgbClr val="FFFFFF"/>
                </a:solidFill>
                <a:latin typeface="Open Sans"/>
              </a:rPr>
              <a:t>Use clear pictures, videos, GIF’s etc to catch attention </a:t>
            </a:r>
          </a:p>
          <a:p>
            <a:pPr marL="767279" lvl="1" indent="-383639">
              <a:lnSpc>
                <a:spcPts val="4975"/>
              </a:lnSpc>
              <a:buFont typeface="Arial"/>
              <a:buChar char="•"/>
            </a:pPr>
            <a:r>
              <a:rPr lang="en-US" sz="3553">
                <a:solidFill>
                  <a:srgbClr val="FFFFFF"/>
                </a:solidFill>
                <a:latin typeface="Open Sans"/>
              </a:rPr>
              <a:t>Where to get content</a:t>
            </a:r>
          </a:p>
          <a:p>
            <a:pPr>
              <a:lnSpc>
                <a:spcPts val="4975"/>
              </a:lnSpc>
            </a:pPr>
            <a:endParaRPr lang="en-US" sz="3553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63868" y="9405879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soroptimistsnr.org</a:t>
            </a:r>
          </a:p>
        </p:txBody>
      </p:sp>
    </p:spTree>
    <p:extLst>
      <p:ext uri="{BB962C8B-B14F-4D97-AF65-F5344CB8AC3E}">
        <p14:creationId xmlns:p14="http://schemas.microsoft.com/office/powerpoint/2010/main" val="167853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42337" y="2213610"/>
            <a:ext cx="6680755" cy="7536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Social media users love visual posts, so include a photo, video or infographic to draw eyes and encourage sharing. </a:t>
            </a:r>
          </a:p>
          <a:p>
            <a:pPr marL="712465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Use GIF's to make your post stand out</a:t>
            </a:r>
          </a:p>
          <a:p>
            <a:pPr marL="712465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ALWAYS include a short description of the photo/video etc</a:t>
            </a:r>
          </a:p>
          <a:p>
            <a:pPr marL="712465" lvl="1" indent="-356233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Open Sans"/>
              </a:rPr>
              <a:t>Use Hashtags and tag companies, sponsors, event places etc</a:t>
            </a:r>
          </a:p>
          <a:p>
            <a:pPr>
              <a:lnSpc>
                <a:spcPts val="4619"/>
              </a:lnSpc>
            </a:pPr>
            <a:endParaRPr lang="en-US" sz="3299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842337" y="895350"/>
            <a:ext cx="9144000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D09E5B"/>
                </a:solidFill>
                <a:latin typeface="Open Sans Extra Bold"/>
              </a:rPr>
              <a:t>Go Visual</a:t>
            </a:r>
          </a:p>
          <a:p>
            <a:pPr>
              <a:lnSpc>
                <a:spcPts val="9799"/>
              </a:lnSpc>
            </a:pPr>
            <a:endParaRPr lang="en-US" sz="6999">
              <a:solidFill>
                <a:srgbClr val="D09E5B"/>
              </a:solidFill>
              <a:latin typeface="Open Sans Extra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908437" y="3127706"/>
            <a:ext cx="6493467" cy="7159294"/>
            <a:chOff x="0" y="0"/>
            <a:chExt cx="2451760" cy="27031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51760" cy="2703158"/>
            </a:xfrm>
            <a:custGeom>
              <a:avLst/>
              <a:gdLst/>
              <a:ahLst/>
              <a:cxnLst/>
              <a:rect l="l" t="t" r="r" b="b"/>
              <a:pathLst>
                <a:path w="2451760" h="2703158">
                  <a:moveTo>
                    <a:pt x="0" y="0"/>
                  </a:moveTo>
                  <a:lnTo>
                    <a:pt x="2451760" y="0"/>
                  </a:lnTo>
                  <a:lnTo>
                    <a:pt x="2451760" y="2703158"/>
                  </a:lnTo>
                  <a:lnTo>
                    <a:pt x="0" y="2703158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2133799"/>
            <a:ext cx="6539506" cy="7159294"/>
          </a:xfrm>
          <a:custGeom>
            <a:avLst/>
            <a:gdLst/>
            <a:ahLst/>
            <a:cxnLst/>
            <a:rect l="l" t="t" r="r" b="b"/>
            <a:pathLst>
              <a:path w="6539506" h="7159294">
                <a:moveTo>
                  <a:pt x="0" y="0"/>
                </a:moveTo>
                <a:lnTo>
                  <a:pt x="6539506" y="0"/>
                </a:lnTo>
                <a:lnTo>
                  <a:pt x="6539506" y="7159295"/>
                </a:lnTo>
                <a:lnTo>
                  <a:pt x="0" y="715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431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259300" y="2325095"/>
            <a:ext cx="1028700" cy="5636810"/>
            <a:chOff x="0" y="0"/>
            <a:chExt cx="375273" cy="20563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5273" cy="2056324"/>
            </a:xfrm>
            <a:custGeom>
              <a:avLst/>
              <a:gdLst/>
              <a:ahLst/>
              <a:cxnLst/>
              <a:rect l="l" t="t" r="r" b="b"/>
              <a:pathLst>
                <a:path w="375273" h="2056324">
                  <a:moveTo>
                    <a:pt x="0" y="0"/>
                  </a:moveTo>
                  <a:lnTo>
                    <a:pt x="375273" y="0"/>
                  </a:lnTo>
                  <a:lnTo>
                    <a:pt x="375273" y="2056324"/>
                  </a:lnTo>
                  <a:lnTo>
                    <a:pt x="0" y="2056324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3883197" y="190588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676555" y="9486317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@soroptimistnr.org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844507"/>
            <a:ext cx="7344935" cy="6886986"/>
            <a:chOff x="0" y="0"/>
            <a:chExt cx="2679452" cy="2512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79452" cy="2512391"/>
            </a:xfrm>
            <a:custGeom>
              <a:avLst/>
              <a:gdLst/>
              <a:ahLst/>
              <a:cxnLst/>
              <a:rect l="l" t="t" r="r" b="b"/>
              <a:pathLst>
                <a:path w="2679452" h="2512391">
                  <a:moveTo>
                    <a:pt x="0" y="0"/>
                  </a:moveTo>
                  <a:lnTo>
                    <a:pt x="2679452" y="0"/>
                  </a:lnTo>
                  <a:lnTo>
                    <a:pt x="2679452" y="2512391"/>
                  </a:lnTo>
                  <a:lnTo>
                    <a:pt x="0" y="2512391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2325095"/>
            <a:ext cx="1028700" cy="5636810"/>
            <a:chOff x="0" y="0"/>
            <a:chExt cx="375273" cy="20563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5273" cy="2056324"/>
            </a:xfrm>
            <a:custGeom>
              <a:avLst/>
              <a:gdLst/>
              <a:ahLst/>
              <a:cxnLst/>
              <a:rect l="l" t="t" r="r" b="b"/>
              <a:pathLst>
                <a:path w="375273" h="2056324">
                  <a:moveTo>
                    <a:pt x="0" y="0"/>
                  </a:moveTo>
                  <a:lnTo>
                    <a:pt x="375273" y="0"/>
                  </a:lnTo>
                  <a:lnTo>
                    <a:pt x="375273" y="2056324"/>
                  </a:lnTo>
                  <a:lnTo>
                    <a:pt x="0" y="2056324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1028700" y="3547745"/>
            <a:ext cx="4653613" cy="4653613"/>
          </a:xfrm>
          <a:prstGeom prst="rect">
            <a:avLst/>
          </a:prstGeom>
        </p:spPr>
      </p:pic>
      <p:pic>
        <p:nvPicPr>
          <p:cNvPr id="7" name="Picture 7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10888358" y="7021594"/>
            <a:ext cx="2478406" cy="2478406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3793545" y="212290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39" y="0"/>
                </a:lnTo>
                <a:lnTo>
                  <a:pt x="4172539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77622" y="724043"/>
            <a:ext cx="9730177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0"/>
              </a:lnSpc>
            </a:pPr>
            <a:r>
              <a:rPr lang="en-US" sz="6300">
                <a:solidFill>
                  <a:srgbClr val="03232C"/>
                </a:solidFill>
                <a:latin typeface="Open Sans Extra Bold"/>
              </a:rPr>
              <a:t>How to use a GIF's 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7622" y="1678448"/>
            <a:ext cx="7494810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20"/>
              </a:lnSpc>
            </a:pPr>
            <a:r>
              <a:rPr lang="en-US" sz="6300">
                <a:solidFill>
                  <a:srgbClr val="03232C"/>
                </a:solidFill>
                <a:latin typeface="Open Sans Extra Bold"/>
              </a:rPr>
              <a:t>Social Media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56302" y="9445743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@soroptimistsnr.org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92870" y="2075814"/>
            <a:ext cx="8622734" cy="286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Canva Sans Bold"/>
              </a:rPr>
              <a:t>What is a GIF?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Canva Sans Bold"/>
              </a:rPr>
              <a:t>In its simplest form, a GIF (pronounced “gif” or “jiff”) is just an image file.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67318" y="5067300"/>
            <a:ext cx="6873836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Canva Sans Bold"/>
              </a:rPr>
              <a:t>You can create your own or use a pre-made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666380"/>
            <a:ext cx="9144000" cy="2139926"/>
            <a:chOff x="0" y="0"/>
            <a:chExt cx="3335756" cy="780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5756" cy="780651"/>
            </a:xfrm>
            <a:custGeom>
              <a:avLst/>
              <a:gdLst/>
              <a:ahLst/>
              <a:cxnLst/>
              <a:rect l="l" t="t" r="r" b="b"/>
              <a:pathLst>
                <a:path w="3335756" h="780651">
                  <a:moveTo>
                    <a:pt x="0" y="0"/>
                  </a:moveTo>
                  <a:lnTo>
                    <a:pt x="3335756" y="0"/>
                  </a:lnTo>
                  <a:lnTo>
                    <a:pt x="3335756" y="780651"/>
                  </a:lnTo>
                  <a:lnTo>
                    <a:pt x="0" y="780651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2448920"/>
            <a:ext cx="1028700" cy="5411168"/>
            <a:chOff x="0" y="0"/>
            <a:chExt cx="375273" cy="19740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5273" cy="1974009"/>
            </a:xfrm>
            <a:custGeom>
              <a:avLst/>
              <a:gdLst/>
              <a:ahLst/>
              <a:cxnLst/>
              <a:rect l="l" t="t" r="r" b="b"/>
              <a:pathLst>
                <a:path w="375273" h="1974009">
                  <a:moveTo>
                    <a:pt x="0" y="0"/>
                  </a:moveTo>
                  <a:lnTo>
                    <a:pt x="375273" y="0"/>
                  </a:lnTo>
                  <a:lnTo>
                    <a:pt x="375273" y="1974009"/>
                  </a:lnTo>
                  <a:lnTo>
                    <a:pt x="0" y="1974009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pic>
        <p:nvPicPr>
          <p:cNvPr id="6" name="Picture 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9915797" y="1831696"/>
            <a:ext cx="6571705" cy="5490112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3846351" y="158034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1709109" y="9475216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@soroptimistsnr.org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0392" y="365125"/>
            <a:ext cx="7494810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D09E5B"/>
                </a:solidFill>
                <a:latin typeface="Open Sans Extra Bold"/>
              </a:rPr>
              <a:t>Where do you find a GIF?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3004757"/>
            <a:ext cx="7803803" cy="458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You can find GIF's in the Canva Program- under the Apps tap</a:t>
            </a:r>
          </a:p>
          <a:p>
            <a:pPr marL="1122679" lvl="1" indent="-561340" algn="ctr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https://giphy.com/ has many options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9963" y="8031734"/>
            <a:ext cx="8129370" cy="1957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FFFFFF"/>
                </a:solidFill>
                <a:latin typeface="Canva Sans Bold"/>
              </a:rPr>
              <a:t>Tip! In order to place the GIF into a post, I recommend the following: When you are on the GIPHY.com site, choose a GIF, click on the "Share" Tap and click on the Instagram tap - then enter your email to save the GIF. Now you can go to your email and save the GIF to your computer.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055709"/>
            <a:ext cx="8994711" cy="5231291"/>
            <a:chOff x="0" y="0"/>
            <a:chExt cx="3281295" cy="19083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1295" cy="1908389"/>
            </a:xfrm>
            <a:custGeom>
              <a:avLst/>
              <a:gdLst/>
              <a:ahLst/>
              <a:cxnLst/>
              <a:rect l="l" t="t" r="r" b="b"/>
              <a:pathLst>
                <a:path w="3281295" h="1908389">
                  <a:moveTo>
                    <a:pt x="0" y="0"/>
                  </a:moveTo>
                  <a:lnTo>
                    <a:pt x="3281295" y="0"/>
                  </a:lnTo>
                  <a:lnTo>
                    <a:pt x="3281295" y="1908389"/>
                  </a:lnTo>
                  <a:lnTo>
                    <a:pt x="0" y="1908389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259300" y="2325095"/>
            <a:ext cx="1028700" cy="5636810"/>
            <a:chOff x="0" y="0"/>
            <a:chExt cx="375273" cy="205632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5273" cy="2056324"/>
            </a:xfrm>
            <a:custGeom>
              <a:avLst/>
              <a:gdLst/>
              <a:ahLst/>
              <a:cxnLst/>
              <a:rect l="l" t="t" r="r" b="b"/>
              <a:pathLst>
                <a:path w="375273" h="2056324">
                  <a:moveTo>
                    <a:pt x="0" y="0"/>
                  </a:moveTo>
                  <a:lnTo>
                    <a:pt x="375273" y="0"/>
                  </a:lnTo>
                  <a:lnTo>
                    <a:pt x="375273" y="2056324"/>
                  </a:lnTo>
                  <a:lnTo>
                    <a:pt x="0" y="2056324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00265" y="6040146"/>
            <a:ext cx="6832920" cy="3843518"/>
          </a:xfrm>
          <a:custGeom>
            <a:avLst/>
            <a:gdLst/>
            <a:ahLst/>
            <a:cxnLst/>
            <a:rect l="l" t="t" r="r" b="b"/>
            <a:pathLst>
              <a:path w="6832920" h="3843518">
                <a:moveTo>
                  <a:pt x="0" y="0"/>
                </a:moveTo>
                <a:lnTo>
                  <a:pt x="6832920" y="0"/>
                </a:lnTo>
                <a:lnTo>
                  <a:pt x="6832920" y="3843518"/>
                </a:lnTo>
                <a:lnTo>
                  <a:pt x="0" y="3843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861495" y="199281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14736" y="548108"/>
            <a:ext cx="9190777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D09E5B"/>
                </a:solidFill>
                <a:latin typeface="Open Sans Extra Bold"/>
              </a:rPr>
              <a:t>What else can make your post POP?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2120975"/>
            <a:ext cx="7779407" cy="8292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7278" lvl="1" indent="-383639">
              <a:lnSpc>
                <a:spcPts val="4975"/>
              </a:lnSpc>
              <a:buFont typeface="Arial"/>
              <a:buChar char="•"/>
            </a:pPr>
            <a:r>
              <a:rPr lang="en-US" sz="3553" dirty="0">
                <a:solidFill>
                  <a:srgbClr val="FFFFFF"/>
                </a:solidFill>
                <a:latin typeface="Open Sans"/>
              </a:rPr>
              <a:t>Use short video clips</a:t>
            </a:r>
          </a:p>
          <a:p>
            <a:pPr marL="767278" lvl="1" indent="-383639">
              <a:lnSpc>
                <a:spcPts val="4975"/>
              </a:lnSpc>
              <a:buFont typeface="Arial"/>
              <a:buChar char="•"/>
            </a:pPr>
            <a:r>
              <a:rPr lang="en-US" sz="3553" dirty="0">
                <a:solidFill>
                  <a:srgbClr val="FFFFFF"/>
                </a:solidFill>
                <a:latin typeface="Open Sans"/>
              </a:rPr>
              <a:t>Go Live</a:t>
            </a:r>
          </a:p>
          <a:p>
            <a:pPr marL="767278" lvl="1" indent="-383639">
              <a:lnSpc>
                <a:spcPts val="4975"/>
              </a:lnSpc>
              <a:buFont typeface="Arial"/>
              <a:buChar char="•"/>
            </a:pPr>
            <a:r>
              <a:rPr lang="en-US" sz="3553" dirty="0">
                <a:solidFill>
                  <a:srgbClr val="FFFFFF"/>
                </a:solidFill>
                <a:latin typeface="Open Sans"/>
              </a:rPr>
              <a:t>Create a poll to get engagement</a:t>
            </a:r>
          </a:p>
          <a:p>
            <a:pPr marL="767278" lvl="1" indent="-383639">
              <a:lnSpc>
                <a:spcPts val="4975"/>
              </a:lnSpc>
              <a:buFont typeface="Arial"/>
              <a:buChar char="•"/>
            </a:pPr>
            <a:r>
              <a:rPr lang="en-US" sz="3553" dirty="0">
                <a:solidFill>
                  <a:srgbClr val="FFFFFF"/>
                </a:solidFill>
                <a:latin typeface="Open Sans"/>
              </a:rPr>
              <a:t>Use your Event pages to introduce sponsors, event venues, vendors, our Soroptimist mission</a:t>
            </a:r>
          </a:p>
          <a:p>
            <a:pPr marL="767278" lvl="1" indent="-383639">
              <a:lnSpc>
                <a:spcPts val="4975"/>
              </a:lnSpc>
              <a:buFont typeface="Arial"/>
              <a:buChar char="•"/>
            </a:pPr>
            <a:r>
              <a:rPr lang="en-US" sz="3553" dirty="0">
                <a:solidFill>
                  <a:srgbClr val="FFFFFF"/>
                </a:solidFill>
                <a:latin typeface="Open Sans"/>
              </a:rPr>
              <a:t>Share your event page to other FB pages in your community and ask Members to share</a:t>
            </a:r>
          </a:p>
          <a:p>
            <a:pPr marL="767278" lvl="1" indent="-383639">
              <a:lnSpc>
                <a:spcPts val="4975"/>
              </a:lnSpc>
              <a:buFont typeface="Arial"/>
              <a:buChar char="•"/>
            </a:pPr>
            <a:r>
              <a:rPr lang="en-US" sz="3553" u="sng" dirty="0">
                <a:solidFill>
                  <a:srgbClr val="FFFFFF"/>
                </a:solidFill>
                <a:latin typeface="Open Sans"/>
                <a:hlinkClick r:id="rId4" tooltip="https://www.facebook.com/events/1244106856542385"/>
              </a:rPr>
              <a:t>Example</a:t>
            </a:r>
          </a:p>
          <a:p>
            <a:pPr>
              <a:lnSpc>
                <a:spcPts val="4975"/>
              </a:lnSpc>
            </a:pPr>
            <a:endParaRPr lang="en-US" sz="3553" u="sng" dirty="0">
              <a:solidFill>
                <a:srgbClr val="FFFFFF"/>
              </a:solidFill>
              <a:latin typeface="Open Sans"/>
              <a:hlinkClick r:id="rId4" tooltip="https://www.facebook.com/events/1244106856542385"/>
            </a:endParaRPr>
          </a:p>
          <a:p>
            <a:pPr>
              <a:lnSpc>
                <a:spcPts val="4975"/>
              </a:lnSpc>
            </a:pPr>
            <a:endParaRPr lang="en-US" sz="3553" u="sng" dirty="0">
              <a:solidFill>
                <a:srgbClr val="FFFFFF"/>
              </a:solidFill>
              <a:latin typeface="Open Sans"/>
              <a:hlinkClick r:id="rId4" tooltip="https://www.facebook.com/events/1244106856542385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63868" y="9405879"/>
            <a:ext cx="63097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D09E5B"/>
                </a:solidFill>
                <a:latin typeface="Open Sans"/>
              </a:rPr>
              <a:t>soroptimistsnr.org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8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7457" y="3020644"/>
            <a:ext cx="7283212" cy="7062355"/>
            <a:chOff x="0" y="0"/>
            <a:chExt cx="2656935" cy="25763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6935" cy="2576366"/>
            </a:xfrm>
            <a:custGeom>
              <a:avLst/>
              <a:gdLst/>
              <a:ahLst/>
              <a:cxnLst/>
              <a:rect l="l" t="t" r="r" b="b"/>
              <a:pathLst>
                <a:path w="2656935" h="2576366">
                  <a:moveTo>
                    <a:pt x="0" y="0"/>
                  </a:moveTo>
                  <a:lnTo>
                    <a:pt x="2656935" y="0"/>
                  </a:lnTo>
                  <a:lnTo>
                    <a:pt x="2656935" y="2576366"/>
                  </a:lnTo>
                  <a:lnTo>
                    <a:pt x="0" y="2576366"/>
                  </a:lnTo>
                  <a:close/>
                </a:path>
              </a:pathLst>
            </a:custGeom>
            <a:solidFill>
              <a:srgbClr val="D09E5B"/>
            </a:solidFill>
          </p:spPr>
        </p:sp>
      </p:grpSp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 rot="-773426">
            <a:off x="1269989" y="3467895"/>
            <a:ext cx="4062701" cy="4062701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3899775" y="218758"/>
            <a:ext cx="4172540" cy="964354"/>
          </a:xfrm>
          <a:custGeom>
            <a:avLst/>
            <a:gdLst/>
            <a:ahLst/>
            <a:cxnLst/>
            <a:rect l="l" t="t" r="r" b="b"/>
            <a:pathLst>
              <a:path w="4172540" h="964354">
                <a:moveTo>
                  <a:pt x="0" y="0"/>
                </a:moveTo>
                <a:lnTo>
                  <a:pt x="4172540" y="0"/>
                </a:lnTo>
                <a:lnTo>
                  <a:pt x="4172540" y="964354"/>
                </a:lnTo>
                <a:lnTo>
                  <a:pt x="0" y="9643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22058" y="5632772"/>
            <a:ext cx="393857" cy="306223"/>
          </a:xfrm>
          <a:custGeom>
            <a:avLst/>
            <a:gdLst/>
            <a:ahLst/>
            <a:cxnLst/>
            <a:rect l="l" t="t" r="r" b="b"/>
            <a:pathLst>
              <a:path w="393857" h="306223">
                <a:moveTo>
                  <a:pt x="0" y="0"/>
                </a:moveTo>
                <a:lnTo>
                  <a:pt x="393856" y="0"/>
                </a:lnTo>
                <a:lnTo>
                  <a:pt x="393856" y="306224"/>
                </a:lnTo>
                <a:lnTo>
                  <a:pt x="0" y="3062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09362" y="1109659"/>
            <a:ext cx="1152064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D09E5B"/>
                </a:solidFill>
                <a:latin typeface="Open Sans Extra Bold"/>
              </a:rPr>
              <a:t>Things to Remember!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79314" y="2312984"/>
            <a:ext cx="7617282" cy="787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8304" lvl="1" indent="-219152" algn="just">
              <a:lnSpc>
                <a:spcPts val="2842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Canva Sans Bold"/>
              </a:rPr>
              <a:t>Always use our Soroptimist logo in all your images</a:t>
            </a:r>
          </a:p>
          <a:p>
            <a:pPr marL="438304" lvl="1" indent="-219152" algn="just">
              <a:lnSpc>
                <a:spcPts val="2842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Canva Sans Bold"/>
              </a:rPr>
              <a:t>Images or videos: Include one or more (depending on the social network) compelling, high-quality photos, GIFs, or video clips, tailored to your brand and the tastes of your audience.</a:t>
            </a:r>
          </a:p>
          <a:p>
            <a:pPr marL="438304" lvl="1" indent="-219152" algn="just">
              <a:lnSpc>
                <a:spcPts val="2842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Canva Sans Bold"/>
              </a:rPr>
              <a:t>Choose Your Images Carefully - are they Relevant, compelling, high quality, optimized for all screen sizes, within your rights to use (see below sizes)</a:t>
            </a:r>
          </a:p>
          <a:p>
            <a:pPr marL="438304" lvl="1" indent="-219152" algn="just">
              <a:lnSpc>
                <a:spcPts val="2842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Canva Sans Bold"/>
              </a:rPr>
              <a:t>Include relevant emojis to add tone and visual interest. For example a pointed      can draw attention to a link or site</a:t>
            </a:r>
          </a:p>
          <a:p>
            <a:pPr marL="438304" lvl="1" indent="-219152" algn="just">
              <a:lnSpc>
                <a:spcPts val="2842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Canva Sans Bold"/>
              </a:rPr>
              <a:t>Mention other accounts (yours or others) for added visibility and reach. Mentioning other businesses, organizations, contributors, and influencers in social media posts is fundamental to social networking. Promote or thank a partner or supporter of your brand to increase mutual exposure and encourage the other party to re-share your post, or reciprocate with their own.</a:t>
            </a:r>
          </a:p>
          <a:p>
            <a:pPr marL="438304" lvl="1" indent="-219152" algn="just">
              <a:lnSpc>
                <a:spcPts val="2842"/>
              </a:lnSpc>
              <a:buFont typeface="Arial"/>
              <a:buChar char="•"/>
            </a:pPr>
            <a:r>
              <a:rPr lang="en-US" sz="2030" dirty="0">
                <a:solidFill>
                  <a:srgbClr val="000000"/>
                </a:solidFill>
                <a:latin typeface="Canva Sans Bold"/>
              </a:rPr>
              <a:t>Add a Call to action - either your website or ticket sale site for your events</a:t>
            </a:r>
          </a:p>
          <a:p>
            <a:pPr algn="just">
              <a:lnSpc>
                <a:spcPts val="2842"/>
              </a:lnSpc>
            </a:pPr>
            <a:endParaRPr lang="en-US" sz="203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26141" y="7572512"/>
            <a:ext cx="2526930" cy="234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338" lvl="1" indent="-142669" algn="ctr">
              <a:lnSpc>
                <a:spcPts val="1850"/>
              </a:lnSpc>
              <a:buFont typeface="Arial"/>
              <a:buChar char="•"/>
            </a:pPr>
            <a:r>
              <a:rPr lang="en-US" sz="1321">
                <a:solidFill>
                  <a:srgbClr val="000000"/>
                </a:solidFill>
                <a:latin typeface="Canva Sans Bold"/>
              </a:rPr>
              <a:t>Facebook: 1,200 x 628 pixels</a:t>
            </a:r>
          </a:p>
          <a:p>
            <a:pPr marL="285338" lvl="1" indent="-142669" algn="ctr">
              <a:lnSpc>
                <a:spcPts val="1850"/>
              </a:lnSpc>
              <a:buFont typeface="Arial"/>
              <a:buChar char="•"/>
            </a:pPr>
            <a:r>
              <a:rPr lang="en-US" sz="1321">
                <a:solidFill>
                  <a:srgbClr val="000000"/>
                </a:solidFill>
                <a:latin typeface="Canva Sans Bold"/>
              </a:rPr>
              <a:t>Twitter: 1,024 x 512 pixels</a:t>
            </a:r>
          </a:p>
          <a:p>
            <a:pPr marL="285338" lvl="1" indent="-142669" algn="ctr">
              <a:lnSpc>
                <a:spcPts val="1850"/>
              </a:lnSpc>
              <a:buFont typeface="Arial"/>
              <a:buChar char="•"/>
            </a:pPr>
            <a:r>
              <a:rPr lang="en-US" sz="1321">
                <a:solidFill>
                  <a:srgbClr val="000000"/>
                </a:solidFill>
                <a:latin typeface="Canva Sans Bold"/>
              </a:rPr>
              <a:t>Google+: 800 x 1,200 pixels</a:t>
            </a:r>
          </a:p>
          <a:p>
            <a:pPr marL="285338" lvl="1" indent="-142669" algn="ctr">
              <a:lnSpc>
                <a:spcPts val="1850"/>
              </a:lnSpc>
              <a:buFont typeface="Arial"/>
              <a:buChar char="•"/>
            </a:pPr>
            <a:r>
              <a:rPr lang="en-US" sz="1321">
                <a:solidFill>
                  <a:srgbClr val="000000"/>
                </a:solidFill>
                <a:latin typeface="Canva Sans Bold"/>
              </a:rPr>
              <a:t>LinkedIn: 800 x 800 pixels</a:t>
            </a:r>
          </a:p>
          <a:p>
            <a:pPr marL="285338" lvl="1" indent="-142669" algn="ctr">
              <a:lnSpc>
                <a:spcPts val="1850"/>
              </a:lnSpc>
              <a:buFont typeface="Arial"/>
              <a:buChar char="•"/>
            </a:pPr>
            <a:r>
              <a:rPr lang="en-US" sz="1321">
                <a:solidFill>
                  <a:srgbClr val="000000"/>
                </a:solidFill>
                <a:latin typeface="Canva Sans Bold"/>
              </a:rPr>
              <a:t>Pinterest: 735 x 1,102 pixels</a:t>
            </a:r>
          </a:p>
          <a:p>
            <a:pPr marL="285338" lvl="1" indent="-142669" algn="ctr">
              <a:lnSpc>
                <a:spcPts val="1850"/>
              </a:lnSpc>
              <a:buFont typeface="Arial"/>
              <a:buChar char="•"/>
            </a:pPr>
            <a:r>
              <a:rPr lang="en-US" sz="1321">
                <a:solidFill>
                  <a:srgbClr val="000000"/>
                </a:solidFill>
                <a:latin typeface="Canva Sans Bold"/>
              </a:rPr>
              <a:t>Instagram: 1,200 x 1,200 pixels</a:t>
            </a:r>
          </a:p>
          <a:p>
            <a:pPr algn="ctr">
              <a:lnSpc>
                <a:spcPts val="1850"/>
              </a:lnSpc>
            </a:pPr>
            <a:endParaRPr lang="en-US" sz="1321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12946" y="7242611"/>
            <a:ext cx="252693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Canva Sans Bold"/>
              </a:rPr>
              <a:t>Different image sizes: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{0B977CC3-1DE1-2747-9B4A-9639CBF20899}tf10001058</Template>
  <TotalTime>58</TotalTime>
  <Words>613</Words>
  <Application>Microsoft Macintosh PowerPoint</Application>
  <PresentationFormat>Custom</PresentationFormat>
  <Paragraphs>67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Times New Roman</vt:lpstr>
      <vt:lpstr>Aharoni</vt:lpstr>
      <vt:lpstr>Canva Sans Bold</vt:lpstr>
      <vt:lpstr>Calibri</vt:lpstr>
      <vt:lpstr>Open Sans</vt:lpstr>
      <vt:lpstr>Open Sans Extra Bold</vt:lpstr>
      <vt:lpstr>Open Sans Bold</vt:lpstr>
      <vt:lpstr>Open Sans Light</vt:lpstr>
      <vt:lpstr>Sanchez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Social media  pop</dc:title>
  <cp:lastModifiedBy>Babette Maiss</cp:lastModifiedBy>
  <cp:revision>8</cp:revision>
  <dcterms:created xsi:type="dcterms:W3CDTF">2006-08-16T00:00:00Z</dcterms:created>
  <dcterms:modified xsi:type="dcterms:W3CDTF">2023-08-17T01:56:04Z</dcterms:modified>
  <dc:identifier>DAFnJOMr3UM</dc:identifier>
</cp:coreProperties>
</file>