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5d4ce76d4f_0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5d4ce76d4f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5d4ce76d4f_0_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5d4ce76d4f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5d4ce76d4f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5d4ce76d4f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5d4ce76d4f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5d4ce76d4f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5d4ce76d4f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5d4ce76d4f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5d4ce76d4f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5d4ce76d4f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5d4ce76d4f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5d4ce76d4f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5d4ce76d4f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5d4ce76d4f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5d4ce76d4f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5d4ce76d4f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5d4ce76d4f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5d4ce76d4f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3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transition spd="med"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16.png"/><Relationship Id="rId6" Type="http://schemas.openxmlformats.org/officeDocument/2006/relationships/hyperlink" Target="mailto:publicawareness@soroptimistsnr.org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8.png"/><Relationship Id="rId4" Type="http://schemas.openxmlformats.org/officeDocument/2006/relationships/image" Target="../media/image27.png"/><Relationship Id="rId5" Type="http://schemas.openxmlformats.org/officeDocument/2006/relationships/image" Target="../media/image8.png"/><Relationship Id="rId6" Type="http://schemas.openxmlformats.org/officeDocument/2006/relationships/image" Target="../media/image1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Relationship Id="rId4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8.png"/><Relationship Id="rId5" Type="http://schemas.openxmlformats.org/officeDocument/2006/relationships/image" Target="../media/image1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Relationship Id="rId4" Type="http://schemas.openxmlformats.org/officeDocument/2006/relationships/image" Target="../media/image8.png"/><Relationship Id="rId5" Type="http://schemas.openxmlformats.org/officeDocument/2006/relationships/image" Target="../media/image1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8.png"/><Relationship Id="rId5" Type="http://schemas.openxmlformats.org/officeDocument/2006/relationships/image" Target="../media/image1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Relationship Id="rId4" Type="http://schemas.openxmlformats.org/officeDocument/2006/relationships/image" Target="../media/image8.png"/><Relationship Id="rId5" Type="http://schemas.openxmlformats.org/officeDocument/2006/relationships/image" Target="../media/image1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Relationship Id="rId4" Type="http://schemas.openxmlformats.org/officeDocument/2006/relationships/image" Target="../media/image4.png"/><Relationship Id="rId5" Type="http://schemas.openxmlformats.org/officeDocument/2006/relationships/image" Target="../media/image12.png"/><Relationship Id="rId6" Type="http://schemas.openxmlformats.org/officeDocument/2006/relationships/image" Target="../media/image8.png"/><Relationship Id="rId7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png"/><Relationship Id="rId4" Type="http://schemas.openxmlformats.org/officeDocument/2006/relationships/image" Target="../media/image15.png"/><Relationship Id="rId5" Type="http://schemas.openxmlformats.org/officeDocument/2006/relationships/image" Target="../media/image8.png"/><Relationship Id="rId6" Type="http://schemas.openxmlformats.org/officeDocument/2006/relationships/image" Target="../media/image1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png"/><Relationship Id="rId4" Type="http://schemas.openxmlformats.org/officeDocument/2006/relationships/hyperlink" Target="https://www.canva.com/" TargetMode="External"/><Relationship Id="rId5" Type="http://schemas.openxmlformats.org/officeDocument/2006/relationships/image" Target="../media/image25.png"/><Relationship Id="rId6" Type="http://schemas.openxmlformats.org/officeDocument/2006/relationships/image" Target="../media/image8.png"/><Relationship Id="rId7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4.png"/><Relationship Id="rId4" Type="http://schemas.openxmlformats.org/officeDocument/2006/relationships/image" Target="../media/image8.png"/><Relationship Id="rId5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0075" y="870382"/>
            <a:ext cx="6412675" cy="3489418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3607150" y="1587750"/>
            <a:ext cx="2749200" cy="18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BB4075"/>
                </a:solidFill>
              </a:rPr>
              <a:t>Act Now to Boost Our Life-Changing Work Online!</a:t>
            </a:r>
            <a:endParaRPr b="1" sz="2400">
              <a:solidFill>
                <a:srgbClr val="BB4075"/>
              </a:solidFill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1043075" y="4352200"/>
            <a:ext cx="2959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72750" y="260300"/>
            <a:ext cx="674400" cy="67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33625" y="4045524"/>
            <a:ext cx="944000" cy="75345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 txBox="1"/>
          <p:nvPr/>
        </p:nvSpPr>
        <p:spPr>
          <a:xfrm>
            <a:off x="1840950" y="4136375"/>
            <a:ext cx="5462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Babette Maiss, Public Awareness Chair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6"/>
              </a:rPr>
              <a:t>publicawareness@soroptimistsnr.org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2"/>
          <p:cNvSpPr txBox="1"/>
          <p:nvPr/>
        </p:nvSpPr>
        <p:spPr>
          <a:xfrm>
            <a:off x="334000" y="1880675"/>
            <a:ext cx="3987300" cy="170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dk1"/>
                </a:solidFill>
              </a:rPr>
              <a:t>SIA Tools to Boost Club Digital Marketing Efforts</a:t>
            </a:r>
            <a:endParaRPr sz="3300">
              <a:solidFill>
                <a:schemeClr val="dk1"/>
              </a:solidFill>
            </a:endParaRPr>
          </a:p>
        </p:txBody>
      </p:sp>
      <p:sp>
        <p:nvSpPr>
          <p:cNvPr id="140" name="Google Shape;140;p22"/>
          <p:cNvSpPr txBox="1"/>
          <p:nvPr/>
        </p:nvSpPr>
        <p:spPr>
          <a:xfrm>
            <a:off x="4341900" y="2543475"/>
            <a:ext cx="3000000" cy="20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●</a:t>
            </a:r>
            <a:r>
              <a:rPr lang="en" sz="1800">
                <a:solidFill>
                  <a:schemeClr val="dk1"/>
                </a:solidFill>
              </a:rPr>
              <a:t>Branding Guide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●</a:t>
            </a:r>
            <a:r>
              <a:rPr lang="en" sz="1800">
                <a:solidFill>
                  <a:schemeClr val="dk1"/>
                </a:solidFill>
              </a:rPr>
              <a:t>Style Guide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●</a:t>
            </a:r>
            <a:r>
              <a:rPr lang="en" sz="1800">
                <a:solidFill>
                  <a:schemeClr val="dk1"/>
                </a:solidFill>
              </a:rPr>
              <a:t>Social Media Guide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●</a:t>
            </a:r>
            <a:r>
              <a:rPr lang="en" sz="1800">
                <a:solidFill>
                  <a:schemeClr val="dk1"/>
                </a:solidFill>
              </a:rPr>
              <a:t>Photo &amp; Video Guide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●</a:t>
            </a:r>
            <a:r>
              <a:rPr lang="en" sz="1800">
                <a:solidFill>
                  <a:schemeClr val="dk1"/>
                </a:solidFill>
              </a:rPr>
              <a:t>Website Guide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141" name="Google Shape;14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85550" y="558325"/>
            <a:ext cx="4453303" cy="208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9675" y="1027272"/>
            <a:ext cx="1642250" cy="102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78125" y="3888000"/>
            <a:ext cx="923925" cy="92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4000" y="4024974"/>
            <a:ext cx="944000" cy="75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"/>
          <p:cNvSpPr txBox="1"/>
          <p:nvPr/>
        </p:nvSpPr>
        <p:spPr>
          <a:xfrm>
            <a:off x="781025" y="2975100"/>
            <a:ext cx="7836000" cy="14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Babette Maiss, Public Awareness Chair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u="sng">
                <a:solidFill>
                  <a:srgbClr val="0097A7"/>
                </a:solidFill>
              </a:rPr>
              <a:t>publicawareness@soroptimistsnr.org</a:t>
            </a:r>
            <a:endParaRPr sz="2400" u="sng">
              <a:solidFill>
                <a:srgbClr val="0097A7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530-321-5668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150" name="Google Shape;150;p23"/>
          <p:cNvSpPr txBox="1"/>
          <p:nvPr/>
        </p:nvSpPr>
        <p:spPr>
          <a:xfrm>
            <a:off x="1428475" y="1536375"/>
            <a:ext cx="6695400" cy="14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Please feel free to reach out to me with any questions regarding branding and/or if you need help with your social media and website</a:t>
            </a:r>
            <a:endParaRPr sz="2400">
              <a:solidFill>
                <a:schemeClr val="dk1"/>
              </a:solidFill>
            </a:endParaRPr>
          </a:p>
        </p:txBody>
      </p:sp>
      <p:pic>
        <p:nvPicPr>
          <p:cNvPr id="151" name="Google Shape;15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47300" y="3918825"/>
            <a:ext cx="923925" cy="92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56550" y="294524"/>
            <a:ext cx="944000" cy="75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/>
        </p:nvSpPr>
        <p:spPr>
          <a:xfrm>
            <a:off x="4013050" y="1382225"/>
            <a:ext cx="41004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solidFill>
                  <a:schemeClr val="dk1"/>
                </a:solidFill>
                <a:highlight>
                  <a:schemeClr val="lt1"/>
                </a:highlight>
              </a:rPr>
              <a:t>Tips to Boost Awareness with Digital Marketing</a:t>
            </a:r>
            <a:endParaRPr b="1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9025" y="1831825"/>
            <a:ext cx="2109175" cy="211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06175" y="260325"/>
            <a:ext cx="923925" cy="92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33625" y="4045524"/>
            <a:ext cx="944000" cy="75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/>
        </p:nvSpPr>
        <p:spPr>
          <a:xfrm>
            <a:off x="1197250" y="1767600"/>
            <a:ext cx="3000000" cy="21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1"/>
                </a:solidFill>
              </a:rPr>
              <a:t>Tip 1: Use online tool to schedule social media posts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6650" y="785375"/>
            <a:ext cx="4641950" cy="2171088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5"/>
          <p:cNvSpPr txBox="1"/>
          <p:nvPr/>
        </p:nvSpPr>
        <p:spPr>
          <a:xfrm>
            <a:off x="4872600" y="2913450"/>
            <a:ext cx="3000000" cy="190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</a:rPr>
              <a:t>●</a:t>
            </a:r>
            <a:r>
              <a:rPr lang="en">
                <a:solidFill>
                  <a:schemeClr val="dk1"/>
                </a:solidFill>
              </a:rPr>
              <a:t>Hootsuite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●</a:t>
            </a:r>
            <a:r>
              <a:rPr lang="en">
                <a:solidFill>
                  <a:schemeClr val="dk1"/>
                </a:solidFill>
              </a:rPr>
              <a:t>Coscheduler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●</a:t>
            </a:r>
            <a:r>
              <a:rPr lang="en">
                <a:solidFill>
                  <a:schemeClr val="dk1"/>
                </a:solidFill>
              </a:rPr>
              <a:t>Publr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●</a:t>
            </a:r>
            <a:r>
              <a:rPr lang="en">
                <a:solidFill>
                  <a:schemeClr val="dk1"/>
                </a:solidFill>
              </a:rPr>
              <a:t>Buffer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●</a:t>
            </a:r>
            <a:r>
              <a:rPr lang="en">
                <a:solidFill>
                  <a:schemeClr val="dk1"/>
                </a:solidFill>
              </a:rPr>
              <a:t>Meta Business Suite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75" name="Google Shape;7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62725" y="3846875"/>
            <a:ext cx="923925" cy="92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8275" y="4064399"/>
            <a:ext cx="944000" cy="75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/>
        </p:nvSpPr>
        <p:spPr>
          <a:xfrm>
            <a:off x="2625700" y="719350"/>
            <a:ext cx="3000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TIP 2: To boost or not boost your social media posts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2" name="Google Shape;82;p16"/>
          <p:cNvSpPr txBox="1"/>
          <p:nvPr/>
        </p:nvSpPr>
        <p:spPr>
          <a:xfrm>
            <a:off x="899225" y="1751125"/>
            <a:ext cx="3000000" cy="27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●</a:t>
            </a:r>
            <a:r>
              <a:rPr lang="en" sz="1800">
                <a:solidFill>
                  <a:schemeClr val="dk1"/>
                </a:solidFill>
              </a:rPr>
              <a:t>Does post have a purpose?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●</a:t>
            </a:r>
            <a:r>
              <a:rPr lang="en" sz="1800">
                <a:solidFill>
                  <a:schemeClr val="dk1"/>
                </a:solidFill>
              </a:rPr>
              <a:t>Does post have a clear call to action?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●</a:t>
            </a:r>
            <a:r>
              <a:rPr lang="en" sz="1800">
                <a:solidFill>
                  <a:schemeClr val="dk1"/>
                </a:solidFill>
              </a:rPr>
              <a:t>Does post link to a landing page?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●</a:t>
            </a:r>
            <a:r>
              <a:rPr lang="en" sz="1800">
                <a:solidFill>
                  <a:schemeClr val="dk1"/>
                </a:solidFill>
              </a:rPr>
              <a:t>Will post generate sales, attendance or leads?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50050" y="1430825"/>
            <a:ext cx="3336203" cy="338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86253" y="291125"/>
            <a:ext cx="923925" cy="92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79875" y="4096899"/>
            <a:ext cx="944000" cy="75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/>
        </p:nvSpPr>
        <p:spPr>
          <a:xfrm>
            <a:off x="2795275" y="570350"/>
            <a:ext cx="41004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TIP 3: Maximize hashtags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91" name="Google Shape;91;p17"/>
          <p:cNvSpPr txBox="1"/>
          <p:nvPr/>
        </p:nvSpPr>
        <p:spPr>
          <a:xfrm>
            <a:off x="1474700" y="1896075"/>
            <a:ext cx="5661600" cy="263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●</a:t>
            </a:r>
            <a:r>
              <a:rPr lang="en" sz="1800">
                <a:solidFill>
                  <a:schemeClr val="dk1"/>
                </a:solidFill>
              </a:rPr>
              <a:t>Google what hashtags are trending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●</a:t>
            </a:r>
            <a:r>
              <a:rPr lang="en" sz="1800">
                <a:solidFill>
                  <a:schemeClr val="dk1"/>
                </a:solidFill>
              </a:rPr>
              <a:t>Use mixture of broad and specific hashtags. </a:t>
            </a:r>
            <a:r>
              <a:rPr b="1" lang="en" sz="1800">
                <a:solidFill>
                  <a:schemeClr val="dk1"/>
                </a:solidFill>
              </a:rPr>
              <a:t>For example: </a:t>
            </a:r>
            <a:r>
              <a:rPr b="1" i="1" lang="en" sz="1800">
                <a:solidFill>
                  <a:schemeClr val="dk1"/>
                </a:solidFill>
              </a:rPr>
              <a:t>#IWD, #InternationalWomensDay, #SoroptimistIWDTeaParty</a:t>
            </a:r>
            <a:endParaRPr b="1" i="1"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●</a:t>
            </a:r>
            <a:r>
              <a:rPr lang="en" sz="1800">
                <a:solidFill>
                  <a:schemeClr val="dk1"/>
                </a:solidFill>
              </a:rPr>
              <a:t>Instagram posts may contain 30 hashtags in one post, while Facebook and LinkedIn may only use 3-5 hashtags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92" name="Google Shape;9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7075" y="820400"/>
            <a:ext cx="1702900" cy="2709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73000" y="3934588"/>
            <a:ext cx="923925" cy="92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8575" y="4019824"/>
            <a:ext cx="944000" cy="75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/>
        </p:nvSpPr>
        <p:spPr>
          <a:xfrm>
            <a:off x="1937150" y="791300"/>
            <a:ext cx="56112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dk1"/>
                </a:solidFill>
              </a:rPr>
              <a:t>TIP 4: Use high-quality photos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00" name="Google Shape;10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250" y="2380250"/>
            <a:ext cx="2352675" cy="212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99775" y="2380250"/>
            <a:ext cx="2114550" cy="141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21675" y="1907525"/>
            <a:ext cx="2114550" cy="1409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8"/>
          <p:cNvSpPr txBox="1"/>
          <p:nvPr/>
        </p:nvSpPr>
        <p:spPr>
          <a:xfrm>
            <a:off x="3201200" y="3972425"/>
            <a:ext cx="54144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Always get permission to use someone’s photo or video!</a:t>
            </a:r>
            <a:endParaRPr sz="100">
              <a:solidFill>
                <a:schemeClr val="dk1"/>
              </a:solidFill>
            </a:endParaRPr>
          </a:p>
        </p:txBody>
      </p:sp>
      <p:pic>
        <p:nvPicPr>
          <p:cNvPr id="104" name="Google Shape;104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83275" y="280875"/>
            <a:ext cx="923925" cy="92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73238" y="4086649"/>
            <a:ext cx="944000" cy="75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 txBox="1"/>
          <p:nvPr/>
        </p:nvSpPr>
        <p:spPr>
          <a:xfrm>
            <a:off x="2296850" y="596025"/>
            <a:ext cx="6443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</a:rPr>
              <a:t>TIP 5: Post more videos</a:t>
            </a:r>
            <a:endParaRPr/>
          </a:p>
        </p:txBody>
      </p:sp>
      <p:sp>
        <p:nvSpPr>
          <p:cNvPr id="111" name="Google Shape;111;p19"/>
          <p:cNvSpPr txBox="1"/>
          <p:nvPr/>
        </p:nvSpPr>
        <p:spPr>
          <a:xfrm>
            <a:off x="667975" y="1829275"/>
            <a:ext cx="3000000" cy="24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● </a:t>
            </a:r>
            <a:r>
              <a:rPr lang="en" sz="1800">
                <a:solidFill>
                  <a:schemeClr val="dk2"/>
                </a:solidFill>
              </a:rPr>
              <a:t>Post videos on social media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● </a:t>
            </a:r>
            <a:r>
              <a:rPr lang="en" sz="1800">
                <a:solidFill>
                  <a:schemeClr val="dk2"/>
                </a:solidFill>
              </a:rPr>
              <a:t>Reels are popular!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● </a:t>
            </a:r>
            <a:r>
              <a:rPr lang="en" sz="1800">
                <a:solidFill>
                  <a:schemeClr val="dk2"/>
                </a:solidFill>
              </a:rPr>
              <a:t>Keep videos 20-45 seconds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● </a:t>
            </a:r>
            <a:r>
              <a:rPr lang="en" sz="1800">
                <a:solidFill>
                  <a:schemeClr val="dk2"/>
                </a:solidFill>
              </a:rPr>
              <a:t>Create vertical videos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112" name="Google Shape;11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6175" y="1320050"/>
            <a:ext cx="3162300" cy="280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35425" y="3523175"/>
            <a:ext cx="1992050" cy="1319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93550" y="234625"/>
            <a:ext cx="923925" cy="92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93550" y="4170429"/>
            <a:ext cx="884075" cy="7056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"/>
          <p:cNvSpPr txBox="1"/>
          <p:nvPr/>
        </p:nvSpPr>
        <p:spPr>
          <a:xfrm>
            <a:off x="1849800" y="745075"/>
            <a:ext cx="59709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1"/>
                </a:solidFill>
              </a:rPr>
              <a:t>Tip 6: Use design tools like Canva to spruce up publicity materials</a:t>
            </a:r>
            <a:endParaRPr sz="100"/>
          </a:p>
        </p:txBody>
      </p:sp>
      <p:pic>
        <p:nvPicPr>
          <p:cNvPr id="121" name="Google Shape;12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46900" y="1486925"/>
            <a:ext cx="2238375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0"/>
          <p:cNvSpPr txBox="1"/>
          <p:nvPr/>
        </p:nvSpPr>
        <p:spPr>
          <a:xfrm>
            <a:off x="2307125" y="1798425"/>
            <a:ext cx="4572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hlink"/>
                </a:solidFill>
                <a:hlinkClick r:id="rId4"/>
              </a:rPr>
              <a:t>https://www.canva.com/</a:t>
            </a:r>
            <a:r>
              <a:rPr lang="en" sz="2400">
                <a:solidFill>
                  <a:srgbClr val="FFFFFF"/>
                </a:solidFill>
              </a:rPr>
              <a:t> </a:t>
            </a:r>
            <a:endParaRPr sz="2400">
              <a:solidFill>
                <a:srgbClr val="FFFFFF"/>
              </a:solidFill>
            </a:endParaRPr>
          </a:p>
        </p:txBody>
      </p:sp>
      <p:pic>
        <p:nvPicPr>
          <p:cNvPr id="123" name="Google Shape;123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98250" y="2659075"/>
            <a:ext cx="2133600" cy="173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88088" y="3937413"/>
            <a:ext cx="923925" cy="92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78050" y="309924"/>
            <a:ext cx="944000" cy="75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 txBox="1"/>
          <p:nvPr/>
        </p:nvSpPr>
        <p:spPr>
          <a:xfrm>
            <a:off x="2158125" y="549800"/>
            <a:ext cx="45372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Tip 7: Build user-friendly website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31" name="Google Shape;131;p21"/>
          <p:cNvSpPr txBox="1"/>
          <p:nvPr/>
        </p:nvSpPr>
        <p:spPr>
          <a:xfrm>
            <a:off x="1222925" y="2086175"/>
            <a:ext cx="30000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►</a:t>
            </a:r>
            <a:r>
              <a:rPr lang="en" sz="1700">
                <a:solidFill>
                  <a:schemeClr val="dk1"/>
                </a:solidFill>
              </a:rPr>
              <a:t>Optimize for mobile devices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►</a:t>
            </a:r>
            <a:r>
              <a:rPr lang="en" sz="1700">
                <a:solidFill>
                  <a:schemeClr val="dk1"/>
                </a:solidFill>
              </a:rPr>
              <a:t>Incorporate engaging photos and videos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►</a:t>
            </a:r>
            <a:r>
              <a:rPr lang="en" sz="1700">
                <a:solidFill>
                  <a:schemeClr val="dk1"/>
                </a:solidFill>
              </a:rPr>
              <a:t>Include place to capture visitor emails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►</a:t>
            </a:r>
            <a:r>
              <a:rPr lang="en" sz="1700">
                <a:solidFill>
                  <a:schemeClr val="dk1"/>
                </a:solidFill>
              </a:rPr>
              <a:t>Update regularly</a:t>
            </a:r>
            <a:endParaRPr sz="1700">
              <a:solidFill>
                <a:schemeClr val="dk1"/>
              </a:solidFill>
            </a:endParaRPr>
          </a:p>
        </p:txBody>
      </p:sp>
      <p:pic>
        <p:nvPicPr>
          <p:cNvPr id="132" name="Google Shape;13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92325" y="2050200"/>
            <a:ext cx="4616275" cy="2151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22825" y="4006175"/>
            <a:ext cx="918125" cy="91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75438" y="315099"/>
            <a:ext cx="944000" cy="75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